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59" r:id="rId6"/>
    <p:sldId id="260" r:id="rId7"/>
    <p:sldId id="261" r:id="rId8"/>
    <p:sldId id="262" r:id="rId9"/>
    <p:sldId id="263" r:id="rId10"/>
    <p:sldId id="345" r:id="rId11"/>
    <p:sldId id="346" r:id="rId12"/>
    <p:sldId id="347" r:id="rId13"/>
    <p:sldId id="348" r:id="rId14"/>
    <p:sldId id="349" r:id="rId15"/>
    <p:sldId id="351" r:id="rId16"/>
    <p:sldId id="350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3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4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.xml"/><Relationship Id="rId1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6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4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8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0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1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990725" y="1727835"/>
            <a:ext cx="8209915" cy="125984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4500">
                <a:solidFill>
                  <a:schemeClr val="bg1"/>
                </a:solidFill>
              </a:rPr>
              <a:t>中化环境电子招投标平台</a:t>
            </a:r>
            <a:br>
              <a:rPr lang="zh-CN" altLang="en-US" sz="4500">
                <a:solidFill>
                  <a:schemeClr val="bg1"/>
                </a:solidFill>
              </a:rPr>
            </a:br>
            <a:r>
              <a:rPr lang="zh-CN" altLang="en-US" sz="4500">
                <a:solidFill>
                  <a:schemeClr val="bg1"/>
                </a:solidFill>
              </a:rPr>
              <a:t>竞价项目</a:t>
            </a:r>
            <a:r>
              <a:rPr lang="en-US" altLang="zh-CN" sz="4500">
                <a:solidFill>
                  <a:schemeClr val="bg1"/>
                </a:solidFill>
              </a:rPr>
              <a:t> </a:t>
            </a:r>
            <a:r>
              <a:rPr lang="zh-CN" altLang="en-US" sz="4500">
                <a:solidFill>
                  <a:schemeClr val="bg1"/>
                </a:solidFill>
              </a:rPr>
              <a:t>流程</a:t>
            </a:r>
            <a:endParaRPr lang="zh-CN" altLang="en-US" sz="4500">
              <a:solidFill>
                <a:schemeClr val="bg1"/>
              </a:solidFill>
            </a:endParaRPr>
          </a:p>
        </p:txBody>
      </p:sp>
      <p:sp>
        <p:nvSpPr>
          <p:cNvPr id="5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870835" y="4935220"/>
            <a:ext cx="2415540" cy="35750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txBody>
          <a:bodyPr vert="horz" lIns="101600" tIns="38100" rIns="76200" bIns="38100" rtlCol="0">
            <a:noAutofit/>
          </a:bodyPr>
          <a:lstStyle>
            <a:lvl1pPr mar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/>
                </a:solidFill>
                <a:uFillTx/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/>
                </a:solidFill>
                <a:uFillTx/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>
                <a:solidFill>
                  <a:schemeClr val="bg1"/>
                </a:solidFill>
              </a:rPr>
              <a:t>上海汇招</a:t>
            </a:r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1111250" y="3195320"/>
            <a:ext cx="9971405" cy="3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314440" y="4935220"/>
            <a:ext cx="2766695" cy="3683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+mj-lt"/>
                <a:ea typeface="+mj-lt"/>
              </a:rPr>
              <a:t>解决方案事业部编写</a:t>
            </a:r>
            <a:endParaRPr lang="zh-CN" altLang="en-US">
              <a:solidFill>
                <a:schemeClr val="bg1"/>
              </a:solidFill>
              <a:latin typeface="+mj-lt"/>
              <a:ea typeface="+mj-lt"/>
            </a:endParaRPr>
          </a:p>
        </p:txBody>
      </p:sp>
    </p:spTree>
    <p:custDataLst>
      <p:tags r:id="rId3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ldLvl="0" animBg="1"/>
      <p:bldP spid="7" grpId="0" bldLvl="0" animBg="1"/>
      <p:bldP spid="1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626475" y="734695"/>
            <a:ext cx="310070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sym typeface="+mn-ea"/>
              </a:rPr>
              <a:t>供应商页面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  <a:sym typeface="+mn-ea"/>
              </a:rPr>
              <a:t>1.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供应商完成邀请后操作后，可点击左侧菜单【投标管理】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-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【购买文件】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-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【邀请项目】获取该邀请项目的邀请文件，无费用邀请文件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直接购买会以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0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元价格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购买。</a:t>
            </a:r>
            <a:endParaRPr lang="zh-CN" altLang="en-US">
              <a:solidFill>
                <a:schemeClr val="bg1"/>
              </a:solidFill>
              <a:sym typeface="+mn-ea"/>
            </a:endParaRPr>
          </a:p>
          <a:p>
            <a:endParaRPr lang="zh-CN" altLang="en-US">
              <a:solidFill>
                <a:schemeClr val="bg1"/>
              </a:solidFill>
              <a:sym typeface="+mn-ea"/>
            </a:endParaRPr>
          </a:p>
          <a:p>
            <a:r>
              <a:rPr lang="zh-CN" altLang="en-US">
                <a:solidFill>
                  <a:schemeClr val="bg1"/>
                </a:solidFill>
                <a:sym typeface="+mn-ea"/>
              </a:rPr>
              <a:t>购买详情页供应商核实所有项目信息后点击提交即可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完成。</a:t>
            </a:r>
            <a:endParaRPr lang="zh-CN" altLang="en-US">
              <a:solidFill>
                <a:schemeClr val="bg1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66840" y="6391275"/>
            <a:ext cx="55892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olidFill>
                  <a:schemeClr val="bg1"/>
                </a:solidFill>
              </a:rPr>
              <a:t>登录页面地址：http://e.sinochemitc.com/ebidding/login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450" y="313055"/>
            <a:ext cx="7545070" cy="15062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971675"/>
            <a:ext cx="7353935" cy="48768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626475" y="734695"/>
            <a:ext cx="310070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sym typeface="+mn-ea"/>
              </a:rPr>
              <a:t>项目经理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页面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  <a:sym typeface="+mn-ea"/>
              </a:rPr>
              <a:t>1.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到达项目竞价时间，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项目经理在主控台点击【网上竞价】进入竞价大厅，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（投标人同样操作，进入竞价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大厅），</a:t>
            </a:r>
            <a:endParaRPr lang="zh-CN" altLang="en-US">
              <a:solidFill>
                <a:schemeClr val="bg1"/>
              </a:solidFill>
              <a:sym typeface="+mn-ea"/>
            </a:endParaRPr>
          </a:p>
          <a:p>
            <a:endParaRPr lang="zh-CN" altLang="en-US">
              <a:solidFill>
                <a:schemeClr val="bg1"/>
              </a:solidFill>
              <a:sym typeface="+mn-ea"/>
            </a:endParaRPr>
          </a:p>
          <a:p>
            <a:r>
              <a:rPr lang="en-US" altLang="zh-CN">
                <a:solidFill>
                  <a:schemeClr val="bg1"/>
                </a:solidFill>
                <a:sym typeface="+mn-ea"/>
              </a:rPr>
              <a:t>2.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项目经理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点击【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启动竞价】</a:t>
            </a:r>
            <a:endParaRPr lang="zh-CN" altLang="en-US">
              <a:solidFill>
                <a:schemeClr val="bg1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66840" y="6391275"/>
            <a:ext cx="55892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olidFill>
                  <a:schemeClr val="bg1"/>
                </a:solidFill>
              </a:rPr>
              <a:t>登录页面地址：http://e.sinochemitc.com/ebidding/login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0" y="342900"/>
            <a:ext cx="5566410" cy="27552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3228340"/>
            <a:ext cx="6358255" cy="33496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626475" y="734695"/>
            <a:ext cx="310070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sym typeface="+mn-ea"/>
              </a:rPr>
              <a:t>项目经理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页面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  <a:sym typeface="+mn-ea"/>
              </a:rPr>
              <a:t>1.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项目经理点击开启竞价后，可在大厅查看到【参与供应商数量】，【当前最低报价】，【竞价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倒计时】，</a:t>
            </a:r>
            <a:endParaRPr lang="zh-CN" altLang="en-US">
              <a:solidFill>
                <a:schemeClr val="bg1"/>
              </a:solidFill>
              <a:sym typeface="+mn-ea"/>
            </a:endParaRPr>
          </a:p>
          <a:p>
            <a:endParaRPr lang="zh-CN" altLang="en-US">
              <a:solidFill>
                <a:schemeClr val="bg1"/>
              </a:solidFill>
              <a:sym typeface="+mn-ea"/>
            </a:endParaRPr>
          </a:p>
          <a:p>
            <a:r>
              <a:rPr lang="en-US" altLang="zh-CN">
                <a:solidFill>
                  <a:schemeClr val="bg1"/>
                </a:solidFill>
                <a:sym typeface="+mn-ea"/>
              </a:rPr>
              <a:t>2.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项目经理视窗可看到相应供应商报价信息，</a:t>
            </a:r>
            <a:endParaRPr lang="zh-CN" altLang="en-US">
              <a:solidFill>
                <a:schemeClr val="bg1"/>
              </a:solidFill>
              <a:sym typeface="+mn-ea"/>
            </a:endParaRPr>
          </a:p>
          <a:p>
            <a:endParaRPr lang="zh-CN" altLang="en-US">
              <a:solidFill>
                <a:schemeClr val="bg1"/>
              </a:solidFill>
              <a:sym typeface="+mn-ea"/>
            </a:endParaRPr>
          </a:p>
          <a:p>
            <a:r>
              <a:rPr lang="en-US" altLang="zh-CN">
                <a:solidFill>
                  <a:schemeClr val="bg1"/>
                </a:solidFill>
                <a:sym typeface="+mn-ea"/>
              </a:rPr>
              <a:t> </a:t>
            </a:r>
            <a:endParaRPr lang="en-US" altLang="zh-CN">
              <a:solidFill>
                <a:schemeClr val="bg1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66840" y="6391275"/>
            <a:ext cx="55892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olidFill>
                  <a:schemeClr val="bg1"/>
                </a:solidFill>
              </a:rPr>
              <a:t>登录页面地址：http://e.sinochemitc.com/ebidding/login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6240" y="0"/>
            <a:ext cx="6804025" cy="37630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" y="3763010"/>
            <a:ext cx="5734685" cy="30346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626475" y="734695"/>
            <a:ext cx="310070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sym typeface="+mn-ea"/>
              </a:rPr>
              <a:t>项目经理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页面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  <a:sym typeface="+mn-ea"/>
              </a:rPr>
              <a:t>1.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竞价结束时间截至后，系统根据项目情况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项目经理选择最低价格中标供应商中标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即可。</a:t>
            </a:r>
            <a:endParaRPr lang="zh-CN" altLang="en-US">
              <a:solidFill>
                <a:schemeClr val="bg1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66840" y="6391275"/>
            <a:ext cx="55892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olidFill>
                  <a:schemeClr val="bg1"/>
                </a:solidFill>
              </a:rPr>
              <a:t>登录页面地址：http://e.sinochemitc.com/ebidding/login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775" y="916305"/>
            <a:ext cx="8328660" cy="43059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626475" y="734695"/>
            <a:ext cx="310070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sym typeface="+mn-ea"/>
              </a:rPr>
              <a:t>项目经理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页面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  <a:sym typeface="+mn-ea"/>
              </a:rPr>
              <a:t>1.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如出现特殊情况，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项目经理可以在控制台将【项目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终止】，</a:t>
            </a:r>
            <a:endParaRPr lang="zh-CN" altLang="en-US">
              <a:solidFill>
                <a:schemeClr val="bg1"/>
              </a:solidFill>
              <a:sym typeface="+mn-ea"/>
            </a:endParaRPr>
          </a:p>
          <a:p>
            <a:endParaRPr lang="zh-CN" altLang="en-US">
              <a:solidFill>
                <a:schemeClr val="bg1"/>
              </a:solidFill>
              <a:sym typeface="+mn-ea"/>
            </a:endParaRPr>
          </a:p>
          <a:p>
            <a:r>
              <a:rPr lang="en-US" altLang="zh-CN">
                <a:solidFill>
                  <a:schemeClr val="bg1"/>
                </a:solidFill>
                <a:sym typeface="+mn-ea"/>
              </a:rPr>
              <a:t>2.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根据页面提醒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填写终止项目原因，提交生效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即可。</a:t>
            </a:r>
            <a:endParaRPr lang="zh-CN" altLang="en-US">
              <a:solidFill>
                <a:schemeClr val="bg1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66840" y="6391275"/>
            <a:ext cx="55892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olidFill>
                  <a:schemeClr val="bg1"/>
                </a:solidFill>
              </a:rPr>
              <a:t>登录页面地址：http://e.sinochemitc.com/ebidding/login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0515" y="262890"/>
            <a:ext cx="4648835" cy="26777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5" y="2940685"/>
            <a:ext cx="6877050" cy="33445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152130" y="2275205"/>
            <a:ext cx="310070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登录页面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</a:rPr>
              <a:t>1.</a:t>
            </a:r>
            <a:r>
              <a:rPr lang="zh-CN" altLang="en-US">
                <a:solidFill>
                  <a:schemeClr val="bg1"/>
                </a:solidFill>
              </a:rPr>
              <a:t>打开浏览器登录中化商务电子招投标平台，登录方式提供三种</a:t>
            </a:r>
            <a:r>
              <a:rPr lang="en-US" altLang="zh-CN">
                <a:solidFill>
                  <a:schemeClr val="bg1"/>
                </a:solidFill>
              </a:rPr>
              <a:t>[</a:t>
            </a:r>
            <a:r>
              <a:rPr lang="zh-CN" altLang="en-US">
                <a:solidFill>
                  <a:schemeClr val="bg1"/>
                </a:solidFill>
              </a:rPr>
              <a:t>帐号密码登录</a:t>
            </a:r>
            <a:r>
              <a:rPr lang="en-US" altLang="zh-CN">
                <a:solidFill>
                  <a:schemeClr val="bg1"/>
                </a:solidFill>
              </a:rPr>
              <a:t>]</a:t>
            </a:r>
            <a:r>
              <a:rPr lang="zh-CN" altLang="en-US">
                <a:solidFill>
                  <a:schemeClr val="bg1"/>
                </a:solidFill>
              </a:rPr>
              <a:t>，</a:t>
            </a:r>
            <a:r>
              <a:rPr lang="en-US" altLang="zh-CN">
                <a:solidFill>
                  <a:schemeClr val="bg1"/>
                </a:solidFill>
              </a:rPr>
              <a:t>[CA</a:t>
            </a:r>
            <a:r>
              <a:rPr lang="zh-CN" altLang="en-US">
                <a:solidFill>
                  <a:schemeClr val="bg1"/>
                </a:solidFill>
              </a:rPr>
              <a:t>登录</a:t>
            </a:r>
            <a:r>
              <a:rPr lang="en-US" altLang="zh-CN">
                <a:solidFill>
                  <a:schemeClr val="bg1"/>
                </a:solidFill>
              </a:rPr>
              <a:t>],[</a:t>
            </a:r>
            <a:r>
              <a:rPr lang="zh-CN" altLang="en-US">
                <a:solidFill>
                  <a:schemeClr val="bg1"/>
                </a:solidFill>
              </a:rPr>
              <a:t>扫码登录</a:t>
            </a:r>
            <a:r>
              <a:rPr lang="en-US" altLang="zh-CN">
                <a:solidFill>
                  <a:schemeClr val="bg1"/>
                </a:solidFill>
              </a:rPr>
              <a:t>]</a:t>
            </a:r>
            <a:r>
              <a:rPr lang="zh-CN" altLang="en-US">
                <a:solidFill>
                  <a:schemeClr val="bg1"/>
                </a:solidFill>
              </a:rPr>
              <a:t>，本文档仅对帐号密码登录方式做引导解释。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登陆后点击左侧【企业采购】选择采购类型【竞价</a:t>
            </a:r>
            <a:r>
              <a:rPr lang="zh-CN" altLang="en-US">
                <a:solidFill>
                  <a:schemeClr val="bg1"/>
                </a:solidFill>
              </a:rPr>
              <a:t>项目】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83350" y="6391275"/>
            <a:ext cx="55892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olidFill>
                  <a:schemeClr val="bg1"/>
                </a:solidFill>
              </a:rPr>
              <a:t>登录页面</a:t>
            </a:r>
            <a:r>
              <a:rPr lang="zh-CN" altLang="en-US">
                <a:solidFill>
                  <a:schemeClr val="bg1"/>
                </a:solidFill>
              </a:rPr>
              <a:t>地址：http://e.sinochemitc.com/ebidding/login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630" y="60325"/>
            <a:ext cx="5525770" cy="379349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30" y="3451225"/>
            <a:ext cx="6555740" cy="31438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604885" y="1324610"/>
            <a:ext cx="3100705" cy="4799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竞争性谈判建项页面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</a:rPr>
              <a:t>1.</a:t>
            </a:r>
            <a:r>
              <a:rPr lang="zh-CN" altLang="en-US">
                <a:solidFill>
                  <a:schemeClr val="bg1"/>
                </a:solidFill>
              </a:rPr>
              <a:t>项目经理，根据该页面提示，点击【添加企业竞价项目】按键，系统跳转至项目新键页面。根据项目背景填写立项必须的资料信息。泛微</a:t>
            </a:r>
            <a:r>
              <a:rPr lang="en-US" altLang="zh-CN">
                <a:solidFill>
                  <a:schemeClr val="bg1"/>
                </a:solidFill>
              </a:rPr>
              <a:t>OA</a:t>
            </a:r>
            <a:r>
              <a:rPr lang="zh-CN" altLang="en-US">
                <a:solidFill>
                  <a:schemeClr val="bg1"/>
                </a:solidFill>
              </a:rPr>
              <a:t>平台立项项目自动生成项目，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 lang="zh-CN" altLang="en-US">
                <a:solidFill>
                  <a:schemeClr val="bg1"/>
                </a:solidFill>
              </a:rPr>
              <a:t>项目经理根据页面点击查看项目清单核实，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 lang="zh-CN" altLang="en-US">
                <a:solidFill>
                  <a:schemeClr val="bg1"/>
                </a:solidFill>
              </a:rPr>
              <a:t>如无问题可直接生效</a:t>
            </a:r>
            <a:r>
              <a:rPr lang="zh-CN" altLang="en-US">
                <a:solidFill>
                  <a:schemeClr val="bg1"/>
                </a:solidFill>
              </a:rPr>
              <a:t>项目。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竞价项目请项目经理务必注意竞价细则</a:t>
            </a:r>
            <a:r>
              <a:rPr lang="zh-CN" altLang="en-US">
                <a:solidFill>
                  <a:schemeClr val="bg1"/>
                </a:solidFill>
              </a:rPr>
              <a:t>条款。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项目明细清单，根据实际采购物品进行填写</a:t>
            </a:r>
            <a:r>
              <a:rPr lang="zh-CN" altLang="en-US">
                <a:solidFill>
                  <a:schemeClr val="bg1"/>
                </a:solidFill>
              </a:rPr>
              <a:t>即可。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547485" y="6423025"/>
            <a:ext cx="55892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olidFill>
                  <a:schemeClr val="bg1"/>
                </a:solidFill>
                <a:sym typeface="+mn-ea"/>
              </a:rPr>
              <a:t>登录页面地址：http://e.sinochemitc.com/ebidding/login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" y="195580"/>
            <a:ext cx="7804150" cy="27889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3091815"/>
            <a:ext cx="8095615" cy="2349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5441315"/>
            <a:ext cx="6380480" cy="138874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054975" y="639445"/>
            <a:ext cx="310070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主控台页面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</a:rPr>
              <a:t>1.</a:t>
            </a:r>
            <a:r>
              <a:rPr lang="zh-CN">
                <a:solidFill>
                  <a:schemeClr val="bg1"/>
                </a:solidFill>
              </a:rPr>
              <a:t>添加完项目之后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，点击页面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对应项目的【操作】即可进入该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项目主控台页面</a:t>
            </a:r>
            <a:endParaRPr lang="zh-CN" altLang="en-US">
              <a:solidFill>
                <a:schemeClr val="bg1"/>
              </a:solidFill>
              <a:sym typeface="+mn-ea"/>
            </a:endParaRPr>
          </a:p>
          <a:p>
            <a:endParaRPr lang="zh-CN" altLang="en-US">
              <a:solidFill>
                <a:schemeClr val="bg1"/>
              </a:solidFill>
              <a:sym typeface="+mn-ea"/>
            </a:endParaRPr>
          </a:p>
          <a:p>
            <a:r>
              <a:rPr lang="zh-CN" altLang="en-US">
                <a:solidFill>
                  <a:schemeClr val="bg1"/>
                </a:solidFill>
                <a:sym typeface="+mn-ea"/>
              </a:rPr>
              <a:t>注意：</a:t>
            </a:r>
            <a:endParaRPr lang="zh-CN" altLang="en-US">
              <a:solidFill>
                <a:schemeClr val="bg1"/>
              </a:solidFill>
              <a:sym typeface="+mn-ea"/>
            </a:endParaRPr>
          </a:p>
          <a:p>
            <a:r>
              <a:rPr lang="en-US" altLang="zh-CN">
                <a:solidFill>
                  <a:schemeClr val="bg1"/>
                </a:solidFill>
                <a:sym typeface="+mn-ea"/>
              </a:rPr>
              <a:t>1.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主控台信息蓝色图标为当前阶段可操作项。</a:t>
            </a:r>
            <a:endParaRPr lang="zh-CN" altLang="en-US">
              <a:solidFill>
                <a:schemeClr val="bg1"/>
              </a:solidFill>
              <a:sym typeface="+mn-ea"/>
            </a:endParaRPr>
          </a:p>
          <a:p>
            <a:r>
              <a:rPr lang="en-US" altLang="zh-CN">
                <a:solidFill>
                  <a:schemeClr val="bg1"/>
                </a:solidFill>
                <a:sym typeface="+mn-ea"/>
              </a:rPr>
              <a:t>2.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主控台信息灰色图标为当前阶段不可操作项。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点击【投标邀请编辑】进行竞价项目邀请相关信息编写，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 lang="zh-CN" altLang="en-US">
                <a:solidFill>
                  <a:schemeClr val="bg1"/>
                </a:solidFill>
              </a:rPr>
              <a:t>公开项目同操作。</a:t>
            </a:r>
            <a:r>
              <a:rPr lang="en-US" altLang="zh-CN">
                <a:solidFill>
                  <a:schemeClr val="bg1"/>
                </a:solidFill>
              </a:rPr>
              <a:t>	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602730" y="6439535"/>
            <a:ext cx="55892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olidFill>
                  <a:schemeClr val="bg1"/>
                </a:solidFill>
                <a:sym typeface="+mn-ea"/>
              </a:rPr>
              <a:t>登录页面地址：http://e.sinochemitc.com/ebidding/login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6545" y="854075"/>
            <a:ext cx="7442835" cy="771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45" y="1938655"/>
            <a:ext cx="6553200" cy="44049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081645" y="-46990"/>
            <a:ext cx="3100705" cy="64623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投标邀请编辑页面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</a:rPr>
              <a:t>1.</a:t>
            </a:r>
            <a:r>
              <a:rPr lang="zh-CN" altLang="en-US">
                <a:solidFill>
                  <a:schemeClr val="bg1"/>
                </a:solidFill>
              </a:rPr>
              <a:t>根据项目实际情况对问价下载时间，澄清截至时间，报价截至时间报价开始时间进行</a:t>
            </a:r>
            <a:r>
              <a:rPr lang="zh-CN" altLang="en-US">
                <a:solidFill>
                  <a:schemeClr val="bg1"/>
                </a:solidFill>
              </a:rPr>
              <a:t>设置。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公告部分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 lang="zh-CN" altLang="en-US">
                <a:solidFill>
                  <a:schemeClr val="bg1"/>
                </a:solidFill>
              </a:rPr>
              <a:t>根据实际情况进行编辑</a:t>
            </a:r>
            <a:r>
              <a:rPr lang="zh-CN" altLang="en-US">
                <a:solidFill>
                  <a:schemeClr val="bg1"/>
                </a:solidFill>
              </a:rPr>
              <a:t>即可。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投标邀请编辑页面根据实际情况邀请供应商，搜索</a:t>
            </a:r>
            <a:r>
              <a:rPr lang="zh-CN" altLang="en-US">
                <a:solidFill>
                  <a:schemeClr val="bg1"/>
                </a:solidFill>
              </a:rPr>
              <a:t>选中即可。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编辑完成后返回到控制台，点击【投标邀请发出】后项目及通过渠道发送，相应供应商可获得该</a:t>
            </a:r>
            <a:r>
              <a:rPr lang="zh-CN" altLang="en-US">
                <a:solidFill>
                  <a:schemeClr val="bg1"/>
                </a:solidFill>
              </a:rPr>
              <a:t>邀请。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注意：项目经理发出投标邀请后，可以在投标邀请变更修改公告信息然后再次发出。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70955" y="6439535"/>
            <a:ext cx="55892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olidFill>
                  <a:schemeClr val="bg1"/>
                </a:solidFill>
              </a:rPr>
              <a:t>登录页面地址：http://e.sinochemitc.com/ebidding/login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8620" y="94615"/>
            <a:ext cx="4697730" cy="25241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85" y="2618740"/>
            <a:ext cx="4698365" cy="22517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85" y="5170170"/>
            <a:ext cx="5220970" cy="11144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959725" y="639445"/>
            <a:ext cx="310070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>
                <a:solidFill>
                  <a:schemeClr val="bg1"/>
                </a:solidFill>
              </a:rPr>
              <a:t>采购文件管理</a:t>
            </a:r>
            <a:r>
              <a:rPr lang="zh-CN" altLang="en-US">
                <a:solidFill>
                  <a:schemeClr val="bg1"/>
                </a:solidFill>
              </a:rPr>
              <a:t>页面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</a:rPr>
              <a:t>1.</a:t>
            </a:r>
            <a:r>
              <a:rPr lang="zh-CN">
                <a:solidFill>
                  <a:schemeClr val="bg1"/>
                </a:solidFill>
              </a:rPr>
              <a:t>项目经理可在此页面编辑采购文件，页面显示项目信息及文件信息</a:t>
            </a:r>
            <a:r>
              <a:rPr lang="zh-CN" altLang="en-US">
                <a:solidFill>
                  <a:schemeClr val="bg1"/>
                </a:solidFill>
              </a:rPr>
              <a:t>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</a:rPr>
              <a:t>2.</a:t>
            </a:r>
            <a:r>
              <a:rPr lang="zh-CN" altLang="en-US">
                <a:solidFill>
                  <a:schemeClr val="bg1"/>
                </a:solidFill>
              </a:rPr>
              <a:t>项目经理点击操作</a:t>
            </a:r>
            <a:r>
              <a:rPr lang="en-US" altLang="zh-CN">
                <a:solidFill>
                  <a:schemeClr val="bg1"/>
                </a:solidFill>
              </a:rPr>
              <a:t>-</a:t>
            </a:r>
            <a:r>
              <a:rPr lang="zh-CN" altLang="en-US">
                <a:solidFill>
                  <a:schemeClr val="bg1"/>
                </a:solidFill>
              </a:rPr>
              <a:t>编辑，上传采购文件，点击</a:t>
            </a:r>
            <a:r>
              <a:rPr lang="en-US" altLang="zh-CN">
                <a:solidFill>
                  <a:schemeClr val="bg1"/>
                </a:solidFill>
              </a:rPr>
              <a:t>“</a:t>
            </a:r>
            <a:r>
              <a:rPr lang="zh-CN" altLang="en-US">
                <a:solidFill>
                  <a:schemeClr val="bg1"/>
                </a:solidFill>
              </a:rPr>
              <a:t>提交</a:t>
            </a:r>
            <a:r>
              <a:rPr lang="en-US" altLang="zh-CN">
                <a:solidFill>
                  <a:schemeClr val="bg1"/>
                </a:solidFill>
              </a:rPr>
              <a:t>”</a:t>
            </a:r>
            <a:r>
              <a:rPr lang="zh-CN" altLang="en-US">
                <a:solidFill>
                  <a:schemeClr val="bg1"/>
                </a:solidFill>
              </a:rPr>
              <a:t>，文件上传完成。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</a:rPr>
              <a:t>3.</a:t>
            </a:r>
            <a:r>
              <a:rPr lang="zh-CN" altLang="en-US">
                <a:solidFill>
                  <a:schemeClr val="bg1"/>
                </a:solidFill>
              </a:rPr>
              <a:t>提交完成点击生效，采购文件即编辑完成，投标人可下载查看。</a:t>
            </a:r>
            <a:endParaRPr lang="en-US" altLang="zh-CN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67475" y="6375400"/>
            <a:ext cx="55892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olidFill>
                  <a:schemeClr val="bg1"/>
                </a:solidFill>
              </a:rPr>
              <a:t>登录页面地址：http://e.sinochemitc.com/ebidding/login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660" y="281305"/>
            <a:ext cx="7473315" cy="26435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" y="3029585"/>
            <a:ext cx="6784975" cy="27870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232775" y="753745"/>
            <a:ext cx="3100705" cy="5354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sym typeface="+mn-ea"/>
              </a:rPr>
              <a:t>主控台页面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  <a:sym typeface="+mn-ea"/>
              </a:rPr>
              <a:t>1.</a:t>
            </a:r>
            <a:r>
              <a:rPr lang="zh-CN">
                <a:solidFill>
                  <a:schemeClr val="bg1"/>
                </a:solidFill>
                <a:sym typeface="+mn-ea"/>
              </a:rPr>
              <a:t>采购文件发出后，可查看采购文件领购记录以及采购文件澄清管理（投标人提出问题，项目经理回复）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  <a:sym typeface="+mn-ea"/>
              </a:rPr>
              <a:t>2.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项目经理可查看投标人提出的问题，点击查阅操作，状态即修改为已处理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  <a:sym typeface="+mn-ea"/>
              </a:rPr>
              <a:t>3.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查阅投标人问题之后，项目经理可对此问题进行回复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/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澄清。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  <a:sym typeface="+mn-ea"/>
              </a:rPr>
              <a:t>4.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如选择回复疑问，待项目经理查阅疑问后，可选择澄清标题。回复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/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澄清之后，发出即可。</a:t>
            </a:r>
            <a:endParaRPr lang="zh-CN" altLang="en-US">
              <a:solidFill>
                <a:schemeClr val="bg1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66840" y="6391275"/>
            <a:ext cx="55892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olidFill>
                  <a:schemeClr val="bg1"/>
                </a:solidFill>
              </a:rPr>
              <a:t>登录页面地址：http://e.sinochemitc.com/ebidding/login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105" y="1614170"/>
            <a:ext cx="7632700" cy="32753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242935" y="753745"/>
            <a:ext cx="310070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sym typeface="+mn-ea"/>
              </a:rPr>
              <a:t>主控台页面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  <a:sym typeface="+mn-ea"/>
              </a:rPr>
              <a:t>1.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返回主控台页面，点击【网上竞价】进入竞价大厅，图二为竞价大厅展示。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66840" y="6391275"/>
            <a:ext cx="55892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olidFill>
                  <a:schemeClr val="bg1"/>
                </a:solidFill>
              </a:rPr>
              <a:t>登录页面地址：http://e.sinochemitc.com/ebidding/login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9100" y="3409950"/>
            <a:ext cx="5795010" cy="2981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284480"/>
            <a:ext cx="5659755" cy="26587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242935" y="753745"/>
            <a:ext cx="310070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sym typeface="+mn-ea"/>
              </a:rPr>
              <a:t>供应商页面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  <a:sym typeface="+mn-ea"/>
              </a:rPr>
              <a:t>1.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供应商登陆账户，点击【接受邀请】页面，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在对应列表中点击【确认参与】展开邀请项目详细页面，</a:t>
            </a:r>
            <a:endParaRPr lang="zh-CN" altLang="en-US">
              <a:solidFill>
                <a:schemeClr val="bg1"/>
              </a:solidFill>
              <a:sym typeface="+mn-ea"/>
            </a:endParaRPr>
          </a:p>
          <a:p>
            <a:endParaRPr lang="zh-CN" altLang="en-US">
              <a:solidFill>
                <a:schemeClr val="bg1"/>
              </a:solidFill>
              <a:sym typeface="+mn-ea"/>
            </a:endParaRPr>
          </a:p>
          <a:p>
            <a:r>
              <a:rPr lang="en-US" altLang="zh-CN">
                <a:solidFill>
                  <a:schemeClr val="bg1"/>
                </a:solidFill>
                <a:sym typeface="+mn-ea"/>
              </a:rPr>
              <a:t>2.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供应商详情页面需要填入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联系人电话（必填字段），填写完成后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点击【发送】。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66840" y="6391275"/>
            <a:ext cx="55892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olidFill>
                  <a:schemeClr val="bg1"/>
                </a:solidFill>
              </a:rPr>
              <a:t>登录页面地址：http://e.sinochemitc.com/ebidding/login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515" y="360680"/>
            <a:ext cx="8186420" cy="27933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" y="3274695"/>
            <a:ext cx="6787515" cy="31673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11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12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13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1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15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16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2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5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6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7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8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9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1948</Words>
  <Application>WPS 演示</Application>
  <PresentationFormat>宽屏</PresentationFormat>
  <Paragraphs>133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宋体</vt:lpstr>
      <vt:lpstr>Wingdings</vt:lpstr>
      <vt:lpstr>思源黑体</vt:lpstr>
      <vt:lpstr>黑体</vt:lpstr>
      <vt:lpstr>微软雅黑</vt:lpstr>
      <vt:lpstr>Calibri</vt:lpstr>
      <vt:lpstr>Arial Unicode MS</vt:lpstr>
      <vt:lpstr>Office 主题</vt:lpstr>
      <vt:lpstr>中化环境电子招投标平台 竞争性谈判流程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jesse cheng</dc:creator>
  <cp:lastModifiedBy>程野</cp:lastModifiedBy>
  <cp:revision>77</cp:revision>
  <dcterms:created xsi:type="dcterms:W3CDTF">2021-06-21T11:01:00Z</dcterms:created>
  <dcterms:modified xsi:type="dcterms:W3CDTF">2021-07-05T09:57:57Z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CD09DF44347443F58469F92C2A00E744</vt:lpwstr>
  </property>
  <property fmtid="{D5CDD505-2E9C-101B-9397-08002B2CF9AE}" pid="3" name="KSOProductBuildVer">
    <vt:lpwstr>2052-11.1.0.10578</vt:lpwstr>
  </property>
</Properties>
</file>